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307" r:id="rId3"/>
    <p:sldId id="325" r:id="rId4"/>
    <p:sldId id="326" r:id="rId5"/>
    <p:sldId id="327" r:id="rId6"/>
    <p:sldId id="328" r:id="rId7"/>
    <p:sldId id="329" r:id="rId8"/>
    <p:sldId id="330" r:id="rId9"/>
    <p:sldId id="332" r:id="rId10"/>
    <p:sldId id="331" r:id="rId11"/>
    <p:sldId id="333" r:id="rId12"/>
    <p:sldId id="334" r:id="rId13"/>
    <p:sldId id="335" r:id="rId14"/>
    <p:sldId id="337" r:id="rId15"/>
    <p:sldId id="338" r:id="rId16"/>
    <p:sldId id="339" r:id="rId17"/>
    <p:sldId id="340" r:id="rId18"/>
    <p:sldId id="341" r:id="rId19"/>
    <p:sldId id="323" r:id="rId20"/>
    <p:sldId id="322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256"/>
            <p14:sldId id="307"/>
            <p14:sldId id="325"/>
            <p14:sldId id="326"/>
            <p14:sldId id="327"/>
            <p14:sldId id="328"/>
            <p14:sldId id="329"/>
            <p14:sldId id="330"/>
            <p14:sldId id="332"/>
            <p14:sldId id="331"/>
            <p14:sldId id="333"/>
            <p14:sldId id="334"/>
            <p14:sldId id="335"/>
            <p14:sldId id="337"/>
            <p14:sldId id="338"/>
            <p14:sldId id="339"/>
            <p14:sldId id="340"/>
            <p14:sldId id="341"/>
            <p14:sldId id="323"/>
            <p14:sldId id="3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  <a:srgbClr val="FF0000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9/6/2016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OHDSI </a:t>
            </a:r>
            <a:r>
              <a:rPr lang="en-US" smtClean="0"/>
              <a:t>2016 Population Level Estimation Symposium talk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Paper by Lee et al, 2016</a:t>
            </a:r>
          </a:p>
          <a:p>
            <a:pPr lvl="0"/>
            <a:r>
              <a:rPr lang="en-US" sz="2000"/>
              <a:t>Exposures: SSRIs vs SNRIs</a:t>
            </a:r>
          </a:p>
          <a:p>
            <a:pPr lvl="0"/>
            <a:r>
              <a:rPr lang="en-US" sz="2000"/>
              <a:t>12 month washout</a:t>
            </a:r>
          </a:p>
          <a:p>
            <a:pPr lvl="0"/>
            <a:r>
              <a:rPr lang="en-US" sz="2000"/>
              <a:t>remove people using both drugs</a:t>
            </a:r>
          </a:p>
          <a:p>
            <a:pPr lvl="0"/>
            <a:r>
              <a:rPr lang="en-US" sz="2000"/>
              <a:t>remove people with a prior history of head injury</a:t>
            </a:r>
          </a:p>
          <a:p>
            <a:pPr lvl="0"/>
            <a:r>
              <a:rPr lang="en-US" sz="2000"/>
              <a:t>remove people with a prior history of stroke or intracranial hemorrhage</a:t>
            </a:r>
          </a:p>
          <a:p>
            <a:pPr lvl="0"/>
            <a:r>
              <a:rPr lang="en-US" sz="2000"/>
              <a:t>Propensity score: logistic regression with treatment as dependent variable</a:t>
            </a:r>
          </a:p>
          <a:p>
            <a:pPr lvl="0"/>
            <a:r>
              <a:rPr lang="en-US" sz="2000" smtClean="0"/>
              <a:t>HOI is Stroke: </a:t>
            </a:r>
            <a:r>
              <a:rPr lang="en-US" sz="2000"/>
              <a:t>first hospitalization with ICD-9 433,434, or 436</a:t>
            </a:r>
          </a:p>
          <a:p>
            <a:pPr lvl="0"/>
            <a:r>
              <a:rPr lang="en-US" sz="2000"/>
              <a:t>time-varying Cox regression using 5 PS strata</a:t>
            </a:r>
          </a:p>
          <a:p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067" y="4648200"/>
            <a:ext cx="5486400" cy="2726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52122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000"/>
              <a:t>Our replication:</a:t>
            </a:r>
          </a:p>
          <a:p>
            <a:pPr lvl="0"/>
            <a:r>
              <a:rPr lang="en-US" sz="2000"/>
              <a:t>Exposures: </a:t>
            </a:r>
            <a:r>
              <a:rPr lang="en-US" sz="2000" u="sng"/>
              <a:t>Duloxetine(SNRI) vs Sertraline(SSRI)</a:t>
            </a:r>
          </a:p>
          <a:p>
            <a:pPr lvl="0"/>
            <a:r>
              <a:rPr lang="en-US" sz="2000"/>
              <a:t>12 month washout</a:t>
            </a:r>
          </a:p>
          <a:p>
            <a:pPr lvl="0"/>
            <a:r>
              <a:rPr lang="en-US" sz="2000"/>
              <a:t>remove people using both drugs</a:t>
            </a:r>
          </a:p>
          <a:p>
            <a:pPr lvl="0"/>
            <a:r>
              <a:rPr lang="en-US" sz="2000"/>
              <a:t>remove people with a prior history of stroke</a:t>
            </a:r>
          </a:p>
          <a:p>
            <a:pPr lvl="0"/>
            <a:r>
              <a:rPr lang="en-US" sz="2000"/>
              <a:t>Propensity score: </a:t>
            </a:r>
            <a:r>
              <a:rPr lang="en-US" sz="2000" u="sng"/>
              <a:t>regularized</a:t>
            </a:r>
            <a:r>
              <a:rPr lang="en-US" sz="2000"/>
              <a:t> logistic regression with treatment as dependent variable</a:t>
            </a:r>
          </a:p>
          <a:p>
            <a:pPr lvl="0"/>
            <a:r>
              <a:rPr lang="en-US" sz="2000"/>
              <a:t>HOI </a:t>
            </a:r>
            <a:r>
              <a:rPr lang="en-US" sz="2000"/>
              <a:t>is </a:t>
            </a:r>
            <a:r>
              <a:rPr lang="en-US" sz="2000" smtClean="0"/>
              <a:t>Stroke: </a:t>
            </a:r>
            <a:r>
              <a:rPr lang="en-US" sz="2000"/>
              <a:t>first hospitalization with ICD-9 433,434, or 436 (but then coded as standard concepts)</a:t>
            </a:r>
          </a:p>
          <a:p>
            <a:pPr lvl="0"/>
            <a:r>
              <a:rPr lang="en-US" sz="2000" u="sng"/>
              <a:t>fixed-time</a:t>
            </a:r>
            <a:r>
              <a:rPr lang="en-US" sz="2000"/>
              <a:t> Cox regression using 10 PS strata</a:t>
            </a:r>
          </a:p>
          <a:p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197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Propensity score distribution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Content Placeholder 4" descr="C:\Users\mschuemi\AppData\Local\Microsoft\Windows\Temporary Internet Files\Content.Word\ps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219200"/>
            <a:ext cx="6172199" cy="4343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/>
          <p:cNvSpPr/>
          <p:nvPr/>
        </p:nvSpPr>
        <p:spPr>
          <a:xfrm>
            <a:off x="3316800" y="5029200"/>
            <a:ext cx="5791200" cy="1340078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Propensity score distribution shows large differences between populations!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172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Negative control distribution - crude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151467" y="5257800"/>
            <a:ext cx="8026400" cy="1340078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We would expect 5% of negative controls to have p &lt; 0.05 (below the ‘v’)</a:t>
            </a:r>
          </a:p>
          <a:p>
            <a:endParaRPr lang="en-US" sz="2000" smtClean="0"/>
          </a:p>
          <a:p>
            <a:r>
              <a:rPr lang="en-US" sz="2000" smtClean="0"/>
              <a:t>Instead, 56% has p &lt; 0.05!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66814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Negative control distribution - adjusted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1151467" y="5410200"/>
            <a:ext cx="8026400" cy="6858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When using the propensity score, 6% has p &lt; 0.05!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923540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 injection - adjusted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Content Placeholder 4" descr="C:\Users\mschuemi\AppData\Local\Microsoft\Windows\Temporary Internet Files\Content.Word\trueAndObs_adjusted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513" y="1219200"/>
            <a:ext cx="3504973" cy="490696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/>
          <p:cNvSpPr/>
          <p:nvPr/>
        </p:nvSpPr>
        <p:spPr>
          <a:xfrm>
            <a:off x="1117600" y="6019800"/>
            <a:ext cx="8026400" cy="6858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Signal injection analysis suggests bias remains constant with effect size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21353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for stroke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Hazard ratio: 1.16 (0.62 – 2.21)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r>
              <a:rPr lang="en-US" smtClean="0"/>
              <a:t>Lee et al.: 1.01 (0.90 – 1.12)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762000" y="3886200"/>
            <a:ext cx="8026400" cy="6858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Our confidence interval subsumes Lee’s confidence interval: agreement</a:t>
            </a:r>
            <a:endParaRPr lang="en-US" sz="2000"/>
          </a:p>
        </p:txBody>
      </p:sp>
      <p:sp>
        <p:nvSpPr>
          <p:cNvPr id="6" name="Rounded Rectangle 5"/>
          <p:cNvSpPr/>
          <p:nvPr/>
        </p:nvSpPr>
        <p:spPr>
          <a:xfrm>
            <a:off x="762000" y="5035639"/>
            <a:ext cx="8026400" cy="6858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This result is from a ‘small’ database. Larger one is still running</a:t>
            </a:r>
            <a:endParaRPr lang="en-US" sz="2000"/>
          </a:p>
        </p:txBody>
      </p:sp>
      <p:sp>
        <p:nvSpPr>
          <p:cNvPr id="7" name="Rounded Rectangle 6"/>
          <p:cNvSpPr/>
          <p:nvPr/>
        </p:nvSpPr>
        <p:spPr>
          <a:xfrm>
            <a:off x="5791200" y="1219200"/>
            <a:ext cx="3276600" cy="6858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Preliminary result! 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10942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Each estimate we produce is on par with ‘best of breed’ in literature</a:t>
            </a:r>
          </a:p>
          <a:p>
            <a:r>
              <a:rPr lang="en-US" sz="2400" smtClean="0"/>
              <a:t>Estimates for large set of questions we believe matter for depression patients and their doctors</a:t>
            </a:r>
          </a:p>
          <a:p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Dealing with</a:t>
            </a:r>
          </a:p>
          <a:p>
            <a:r>
              <a:rPr lang="en-US" sz="2400" smtClean="0"/>
              <a:t>Study bias: bias analysis shows little residual bias</a:t>
            </a:r>
          </a:p>
          <a:p>
            <a:r>
              <a:rPr lang="en-US" sz="2400" smtClean="0"/>
              <a:t>Publication bias: all results will be made available, not just the ones with p &lt; 0.05. You can adjust for multiple testing as needed</a:t>
            </a:r>
          </a:p>
          <a:p>
            <a:r>
              <a:rPr lang="en-US" sz="2400" smtClean="0"/>
              <a:t>P hacking: hard to modify analysis to get 1 particular result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93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Would you consider the evidence we generated to be valuable?</a:t>
            </a:r>
          </a:p>
          <a:p>
            <a:r>
              <a:rPr lang="en-US"/>
              <a:t>What did we </a:t>
            </a:r>
            <a:r>
              <a:rPr lang="en-US"/>
              <a:t>miss</a:t>
            </a:r>
            <a:r>
              <a:rPr lang="en-US" smtClean="0"/>
              <a:t>?</a:t>
            </a:r>
          </a:p>
          <a:p>
            <a:r>
              <a:rPr lang="en-US" smtClean="0"/>
              <a:t>Change in paradigm: </a:t>
            </a:r>
          </a:p>
          <a:p>
            <a:pPr lvl="1"/>
            <a:r>
              <a:rPr lang="en-US" smtClean="0"/>
              <a:t>Before: each researcher generated evidence one question at a time</a:t>
            </a:r>
          </a:p>
          <a:p>
            <a:pPr lvl="1"/>
            <a:r>
              <a:rPr lang="en-US" smtClean="0"/>
              <a:t>After: researchers work together to build the ‘machine’ that generates the evidence (like the Large Hadron Collider ;-) )</a:t>
            </a:r>
            <a:endParaRPr lang="en-US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923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topic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Nicole: Prescription Sequence Symmetry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3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recap of previous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/>
              <a:t>We discussed </a:t>
            </a:r>
            <a:r>
              <a:rPr lang="en-US" sz="2000" smtClean="0"/>
              <a:t>some of the proposed best practices. We all agree on the general principles:</a:t>
            </a:r>
          </a:p>
          <a:p>
            <a:pPr lvl="1"/>
            <a:r>
              <a:rPr lang="en-US" sz="1600" b="1" smtClean="0"/>
              <a:t>Transparency</a:t>
            </a:r>
            <a:r>
              <a:rPr lang="en-US" sz="1600"/>
              <a:t>: others should be able to reproduce your study in every detail using the information you provide.</a:t>
            </a:r>
          </a:p>
          <a:p>
            <a:pPr lvl="1"/>
            <a:r>
              <a:rPr lang="en-US" sz="1600" b="1"/>
              <a:t>Prespecify</a:t>
            </a:r>
            <a:r>
              <a:rPr lang="en-US" sz="1600"/>
              <a:t> what you're going to estimate and how: this will avoid hidden multiple testing (fishing expeditions, p-value hacking). Run your analysis only once.</a:t>
            </a:r>
          </a:p>
          <a:p>
            <a:pPr lvl="1"/>
            <a:r>
              <a:rPr lang="en-US" sz="1600" b="1" smtClean="0"/>
              <a:t>Validation </a:t>
            </a:r>
            <a:r>
              <a:rPr lang="en-US" sz="1600" b="1"/>
              <a:t>of your analysis</a:t>
            </a:r>
            <a:r>
              <a:rPr lang="en-US" sz="1600"/>
              <a:t>: you should have evidence that your analysis does what you say it does (showing that statistics that are produced have nominal operating characteristics (e.g. p-value calibration), showing that specific important assumptions are met (e.g. covariate balance), using unit tests to validate pieces of code, </a:t>
            </a:r>
            <a:r>
              <a:rPr lang="en-US" sz="1600"/>
              <a:t>etc</a:t>
            </a:r>
            <a:r>
              <a:rPr lang="en-US" sz="1600" smtClean="0"/>
              <a:t>.)</a:t>
            </a:r>
          </a:p>
          <a:p>
            <a:r>
              <a:rPr lang="en-US" sz="2000"/>
              <a:t>For design specific recommendations, we need more evidence to support the </a:t>
            </a:r>
            <a:r>
              <a:rPr lang="en-US" sz="2000"/>
              <a:t>proposed </a:t>
            </a:r>
            <a:r>
              <a:rPr lang="en-US" sz="2000" smtClean="0"/>
              <a:t>recommendations (e.g. use of LASSO for propensity scores)</a:t>
            </a:r>
          </a:p>
          <a:p>
            <a:r>
              <a:rPr lang="en-US" sz="2000" smtClean="0"/>
              <a:t>Some people expressed concerns about making the study protocol publicly available before initiation of the study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6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smtClean="0"/>
              <a:t>October 19 </a:t>
            </a:r>
            <a:r>
              <a:rPr lang="en-US" smtClean="0"/>
              <a:t>(I will be traveling next month!)</a:t>
            </a:r>
            <a:r>
              <a:rPr lang="en-US" b="1" smtClean="0"/>
              <a:t> </a:t>
            </a:r>
            <a:endParaRPr lang="en-US" b="1"/>
          </a:p>
          <a:p>
            <a:r>
              <a:rPr lang="en-US"/>
              <a:t>3pm Hong Kong / Taiwan</a:t>
            </a:r>
          </a:p>
          <a:p>
            <a:r>
              <a:rPr lang="en-US"/>
              <a:t>4pm South Korea</a:t>
            </a:r>
          </a:p>
          <a:p>
            <a:r>
              <a:rPr lang="en-US"/>
              <a:t>4:30pm Adelaide</a:t>
            </a:r>
          </a:p>
          <a:p>
            <a:r>
              <a:rPr lang="en-US" smtClean="0"/>
              <a:t>9am </a:t>
            </a:r>
            <a:r>
              <a:rPr lang="en-US"/>
              <a:t>Central European </a:t>
            </a:r>
            <a:r>
              <a:rPr lang="en-US" smtClean="0"/>
              <a:t>time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Large scale evidence generation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Move away from doing one study at a time</a:t>
            </a:r>
          </a:p>
          <a:p>
            <a:r>
              <a:rPr lang="en-US" sz="2400" smtClean="0"/>
              <a:t>Perform large set of new-user cohort studies using propensity scores</a:t>
            </a:r>
          </a:p>
          <a:p>
            <a:r>
              <a:rPr lang="en-US" sz="2400"/>
              <a:t>Field of interest: depression (major depressive disorder)</a:t>
            </a:r>
          </a:p>
          <a:p>
            <a:r>
              <a:rPr lang="en-US" sz="2400" smtClean="0"/>
              <a:t>Do </a:t>
            </a:r>
            <a:r>
              <a:rPr lang="en-US" sz="2400"/>
              <a:t>not compromise on study quality </a:t>
            </a:r>
          </a:p>
          <a:p>
            <a:pPr lvl="1"/>
            <a:r>
              <a:rPr lang="en-US" sz="2000"/>
              <a:t>adhere to OHDSI Best Practices</a:t>
            </a:r>
          </a:p>
          <a:p>
            <a:endParaRPr lang="en-US" sz="2400" smtClean="0"/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6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Depression - Treatments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2579001"/>
              </p:ext>
            </p:extLst>
          </p:nvPr>
        </p:nvGraphicFramePr>
        <p:xfrm>
          <a:off x="990600" y="1371600"/>
          <a:ext cx="6705600" cy="456057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397546"/>
                <a:gridCol w="1948693"/>
                <a:gridCol w="3359361"/>
              </a:tblGrid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type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class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name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Atypical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Bupropion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Atypical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Mirtazapine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Procedure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ECT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Electroconvulsive therapy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Procedure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Psychotherapy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Psychotherapy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SARI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Trazodone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SNRI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Desvenlafaxine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SNRI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duloxetine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SNRI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venlafaxine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Citalopram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Escitalopram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Fluoxetine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Paroxetine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Sertraline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SSRI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vilazodone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TCA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Amitriptyline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TCA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Doxepin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3283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Drug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TCA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>
                          <a:effectLst/>
                        </a:rPr>
                        <a:t>Nortriptyline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916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Depression - Outcomes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197398"/>
              </p:ext>
            </p:extLst>
          </p:nvPr>
        </p:nvGraphicFramePr>
        <p:xfrm>
          <a:off x="2590800" y="1066800"/>
          <a:ext cx="3657600" cy="512635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36576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name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liver injury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myocardial infarction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Alopecia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Constipation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Decreased libido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Delirium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Diarrhea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Fracture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Gastrointestinal hemhorrage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Hyperprolactinemia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Hyponatremia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Hypotension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Hypothyroidism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Nausea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Open-angle glaucoma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Seizure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Stroke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Suicide and suicidal ideation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Tinnitus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Ventricular arrhythmia and sudden cardiac death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Vertigo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011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Depression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17 treatments</a:t>
            </a:r>
          </a:p>
          <a:p>
            <a:r>
              <a:rPr lang="en-US" smtClean="0"/>
              <a:t>17 * 16 / 2 = 136 unique comparisons</a:t>
            </a:r>
          </a:p>
          <a:p>
            <a:r>
              <a:rPr lang="en-US" smtClean="0"/>
              <a:t>22 outcomes</a:t>
            </a:r>
          </a:p>
          <a:p>
            <a:r>
              <a:rPr lang="en-US" smtClean="0"/>
              <a:t>136 * 22 = 2,992 effect size estimates</a:t>
            </a:r>
          </a:p>
          <a:p>
            <a:r>
              <a:rPr lang="en-US" smtClean="0"/>
              <a:t>4 databases (CCAE, MDCD, MDCR, Optum)</a:t>
            </a:r>
          </a:p>
          <a:p>
            <a:r>
              <a:rPr lang="en-US"/>
              <a:t>4 * 2,992 </a:t>
            </a:r>
            <a:r>
              <a:rPr lang="en-US"/>
              <a:t>= </a:t>
            </a:r>
            <a:r>
              <a:rPr lang="en-US" smtClean="0"/>
              <a:t>11,968 total estimates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25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Best practices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9600" y="13716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Full protocol (under development)</a:t>
            </a:r>
          </a:p>
          <a:p>
            <a:r>
              <a:rPr lang="en-US" smtClean="0"/>
              <a:t>Validate (unit tests in CohortMethod package)</a:t>
            </a:r>
          </a:p>
          <a:p>
            <a:r>
              <a:rPr lang="en-US" smtClean="0"/>
              <a:t>Open source study code</a:t>
            </a:r>
          </a:p>
          <a:p>
            <a:r>
              <a:rPr lang="en-US" smtClean="0"/>
              <a:t>Propensity scores using large scale regularized regression</a:t>
            </a:r>
          </a:p>
          <a:p>
            <a:r>
              <a:rPr lang="en-US" smtClean="0"/>
              <a:t>Stratification on PS</a:t>
            </a:r>
          </a:p>
          <a:p>
            <a:r>
              <a:rPr lang="en-US" smtClean="0"/>
              <a:t>Negative controls</a:t>
            </a:r>
          </a:p>
          <a:p>
            <a:pPr marL="0" indent="0">
              <a:buNone/>
            </a:pPr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96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Depression – negative controls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143167"/>
              </p:ext>
            </p:extLst>
          </p:nvPr>
        </p:nvGraphicFramePr>
        <p:xfrm>
          <a:off x="1752600" y="1143000"/>
          <a:ext cx="5938905" cy="5183109"/>
        </p:xfrm>
        <a:graphic>
          <a:graphicData uri="http://schemas.openxmlformats.org/drawingml/2006/table">
            <a:tbl>
              <a:tblPr/>
              <a:tblGrid>
                <a:gridCol w="2773664"/>
                <a:gridCol w="3165241"/>
              </a:tblGrid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Acariasis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Ingrowing nail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Amyloidosis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Iridocyclitis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Ankylosing spondylitis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Irritable bowel syndrome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Arterial thrombosis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Lesion of cervix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Aseptic necrosis of bone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Lyme disease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Astigmatism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Malignant neoplasm of endocrine gland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Bell's palsy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Mononeuropathy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Benign epithelial neoplasm of skin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Onychomycosis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Chalazion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Osteochondropathy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Chondromalacia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Paraplegia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Crohn's disease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Polyp of intestine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Croup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Presbyopia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Diabetic oculopathy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Pulmonary tuberculosis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Endocarditis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Rectal mass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Endometrial hyperplasia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Sarcoidosis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Enthesopathy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Scar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Epicondylitis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Seborrheic keratosis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Epstein-Barr virus disease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Septic shock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Fracture of upper limb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Sjogren's syndrome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Gallstone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Tietze's disease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Genital herpes simplex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Tonsillitis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Hemangioma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Toxic goiter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Hodgkin's disease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Ulcerative colitis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Human papilloma virus infection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Viral conjunctivitis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Hypoglycemic coma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Viral hepatitis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Hypopituitarism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Visceroptosis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739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Impetigo</a:t>
                      </a: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087" marR="9087" marT="908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Best practices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Full protocol (under development)</a:t>
            </a:r>
          </a:p>
          <a:p>
            <a:r>
              <a:rPr lang="en-US" smtClean="0"/>
              <a:t>Validate (unit tests in CohortMethod package)</a:t>
            </a:r>
          </a:p>
          <a:p>
            <a:r>
              <a:rPr lang="en-US" smtClean="0"/>
              <a:t>Open source study code</a:t>
            </a:r>
          </a:p>
          <a:p>
            <a:r>
              <a:rPr lang="en-US" smtClean="0"/>
              <a:t>Propensity scores using large scale regularized regression</a:t>
            </a:r>
          </a:p>
          <a:p>
            <a:r>
              <a:rPr lang="en-US" smtClean="0"/>
              <a:t>Stratification on PS</a:t>
            </a:r>
          </a:p>
          <a:p>
            <a:r>
              <a:rPr lang="en-US" smtClean="0"/>
              <a:t>Negative controls</a:t>
            </a:r>
          </a:p>
          <a:p>
            <a:r>
              <a:rPr lang="en-US" smtClean="0"/>
              <a:t>Signal injection (RR = 1.5, 2, 4)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86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867</Words>
  <Application>Microsoft Office PowerPoint</Application>
  <PresentationFormat>On-screen Show (4:3)</PresentationFormat>
  <Paragraphs>249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OHDSI 2016 Population Level Estimation Symposium talk</vt:lpstr>
      <vt:lpstr>Quick recap of previous meeting</vt:lpstr>
      <vt:lpstr>Large scale evidence generation</vt:lpstr>
      <vt:lpstr>Depression - Treatments</vt:lpstr>
      <vt:lpstr>Depression - Outcomes</vt:lpstr>
      <vt:lpstr>Depression</vt:lpstr>
      <vt:lpstr>Best practices</vt:lpstr>
      <vt:lpstr>Depression – negative controls</vt:lpstr>
      <vt:lpstr>Best practices</vt:lpstr>
      <vt:lpstr>Example</vt:lpstr>
      <vt:lpstr>Example</vt:lpstr>
      <vt:lpstr>Propensity score distribution</vt:lpstr>
      <vt:lpstr>Negative control distribution - crude</vt:lpstr>
      <vt:lpstr>Negative control distribution - adjusted</vt:lpstr>
      <vt:lpstr>Signal injection - adjusted</vt:lpstr>
      <vt:lpstr>Results for stroke</vt:lpstr>
      <vt:lpstr>Discussion</vt:lpstr>
      <vt:lpstr>Discussion</vt:lpstr>
      <vt:lpstr>Next topic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326</cp:revision>
  <dcterms:created xsi:type="dcterms:W3CDTF">2013-12-30T14:14:20Z</dcterms:created>
  <dcterms:modified xsi:type="dcterms:W3CDTF">2016-09-06T13:19:59Z</dcterms:modified>
</cp:coreProperties>
</file>